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66" r:id="rId5"/>
    <p:sldId id="267" r:id="rId6"/>
    <p:sldId id="268" r:id="rId7"/>
    <p:sldId id="269" r:id="rId8"/>
    <p:sldId id="270" r:id="rId9"/>
    <p:sldId id="271" r:id="rId10"/>
    <p:sldId id="265" r:id="rId11"/>
    <p:sldId id="273" r:id="rId12"/>
    <p:sldId id="261" r:id="rId13"/>
    <p:sldId id="258" r:id="rId14"/>
    <p:sldId id="274" r:id="rId15"/>
    <p:sldId id="275" r:id="rId16"/>
    <p:sldId id="276" r:id="rId17"/>
    <p:sldId id="279" r:id="rId18"/>
    <p:sldId id="280" r:id="rId19"/>
    <p:sldId id="262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63" r:id="rId29"/>
    <p:sldId id="289" r:id="rId30"/>
    <p:sldId id="290" r:id="rId31"/>
    <p:sldId id="29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0"/>
    <p:restoredTop sz="94653"/>
  </p:normalViewPr>
  <p:slideViewPr>
    <p:cSldViewPr snapToGrid="0">
      <p:cViewPr varScale="1">
        <p:scale>
          <a:sx n="137" d="100"/>
          <a:sy n="137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2C01A-3B4A-5A6D-C3CB-8A80B060D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08721F-A149-958B-946B-46CEF21A2B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6A5CF-4C51-7DC4-AD76-848D92764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6EFD0-480B-F204-53A2-FFBFA2F18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31844-1013-86B4-1DEB-6B17B52AA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28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E26D3-BCE5-BB0B-B7DC-F8638EB50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FF78AA-1D02-1AAF-306F-C701878523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E58C5-A761-6712-22B3-028964096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21D1B-58B0-2156-6CEF-22653C46C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077F5-A18A-DCAE-722C-13E6C1885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08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E5A541-9E6F-04A8-E882-5FCD81276F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BE5BE6-77C4-1996-DF66-80663BE23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6084E-FA18-0A88-BE59-918FC4093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7740A-F829-624D-1CCA-AAC2B74E0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2E945-DAE3-DD1E-7E84-1679041D1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75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1312-2E91-A183-B09F-E5115D79E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D9722-8F5F-7A58-4A10-443308599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1A977-5D99-D726-2852-4F8489773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B3CD3-254A-DD23-7BD1-213F7B429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0B7A1-6392-E86F-E799-1A30FAF1A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32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AECDE-9EED-217A-8E0E-431D15529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8C8CC-0969-CF3B-9EF3-58ABF28F6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213C0-C6E5-4C8F-6505-EC755965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579A54-C38D-C8D2-53C0-507C69553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CD6B9-8390-85F7-5966-643E2BE70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83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1689-042E-2302-7356-D1938FB5A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ABEEE-E3DE-9FE6-67A6-F79EFB25BC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240426-0A1B-F336-18BC-B89E983BFB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3FA8BD-37C7-7F1C-1D8B-E0839F535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8C528F-8D64-D2A4-6B75-DBA853C92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CB946-7DD7-194D-B7C0-BBE687E1A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454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9E954-36EF-0FBA-272C-F64654722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C4BB8F-AD26-9FF3-18D3-4E3D2E3BA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29998C-4CC3-6739-5685-BF22969573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F1FCFA-4FE0-C498-A903-4CE9FECE67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34FEB6-5894-3852-9B4E-800D999923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534D00-685F-D9A2-7EE8-0AACCE659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AD21F6-A68D-8B67-161E-31ED10E74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F19C56-2935-121D-3606-581704E33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42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10650-1574-96DC-4A53-824EB1354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F3359E-C6A6-C335-FAC9-A7781E95A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ABBDB7-A736-E782-6D63-47EFEBE3F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8116BF-001C-C5B6-8BDB-F0A3D8AE2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087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3C8BC7-C65B-8A95-AA15-08CEFD4B7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184B0B-EC27-A9B6-4640-F07A7A3B2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052E05-D025-6E85-F266-E56362B21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84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ACEE3-3F54-73BA-CA5E-492D88A8D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1197B-DE4B-D722-D155-5F62AEC4F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4D15A6-E58D-21A7-F5A4-C8728C0A8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B43140-A596-46DE-DB77-2A8636CA6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13E0C-4A17-E9C2-2AE2-E049A025F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64B68-106D-469A-D296-7F7093332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3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FAAFF-A8A6-6ACA-4B91-897C76B28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20CC51-DA1E-4B1D-02D0-79EA3E2CBD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31090-E360-B459-C839-336217B45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740C3F-95C1-AED4-BE6C-5E07AF9F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E3CB05-276B-1DC0-10EC-1D62950DA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CD5F79-2F6F-C51D-E6E1-97163FE25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92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968A69-B9AB-AEE8-7D3E-73F9088F7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67220-D156-C060-6AB5-E77DC11A0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EA4E0-E0CE-96E6-A431-CFED538108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1EC989-FB05-2F44-BE4C-3C289860CE55}" type="datetimeFigureOut"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8F591-3CEC-DC8C-595A-BDC482C81B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3D9EA-C5FB-D28F-8BFA-B4C4F6648B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58F950-096F-7449-A976-0136048DEA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4FE8-5372-4216-264F-C4A8EEB44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7469" y="2130069"/>
            <a:ext cx="9144000" cy="2387600"/>
          </a:xfrm>
        </p:spPr>
        <p:txBody>
          <a:bodyPr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Bald</a:t>
            </a:r>
            <a:r>
              <a:rPr lang="zh-TW" altLang="en-US" sz="5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Eagle</a:t>
            </a:r>
            <a:r>
              <a:rPr lang="zh-TW" altLang="en-US" sz="5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Village</a:t>
            </a:r>
            <a:b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altLang="zh-TW" sz="4000">
                <a:latin typeface="Lucida Grande" panose="020B0600040502020204" pitchFamily="34" charset="0"/>
                <a:cs typeface="Lucida Grande" panose="020B0600040502020204" pitchFamily="34" charset="0"/>
              </a:rPr>
              <a:t>A</a:t>
            </a:r>
            <a:r>
              <a:rPr lang="zh-TW" altLang="en-US" sz="40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4000">
                <a:latin typeface="Lucida Grande" panose="020B0600040502020204" pitchFamily="34" charset="0"/>
                <a:cs typeface="Lucida Grande" panose="020B0600040502020204" pitchFamily="34" charset="0"/>
              </a:rPr>
              <a:t>Computer</a:t>
            </a:r>
            <a:r>
              <a:rPr lang="zh-TW" altLang="en-US" sz="40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4000">
                <a:latin typeface="Lucida Grande" panose="020B0600040502020204" pitchFamily="34" charset="0"/>
                <a:cs typeface="Lucida Grande" panose="020B0600040502020204" pitchFamily="34" charset="0"/>
              </a:rPr>
              <a:t>Graphics</a:t>
            </a:r>
            <a:r>
              <a:rPr lang="zh-TW" altLang="en-US" sz="40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4000">
                <a:latin typeface="Lucida Grande" panose="020B0600040502020204" pitchFamily="34" charset="0"/>
                <a:cs typeface="Lucida Grande" panose="020B0600040502020204" pitchFamily="34" charset="0"/>
              </a:rPr>
              <a:t>Project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E6395D-41DB-4E90-871A-8DDED42E2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7469" y="4273421"/>
            <a:ext cx="9144000" cy="993710"/>
          </a:xfrm>
        </p:spPr>
        <p:txBody>
          <a:bodyPr/>
          <a:lstStyle/>
          <a:p>
            <a:pPr algn="l"/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pPr algn="l"/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Yang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Xikun,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Lam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Hei-Wai,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Chau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Ping-yin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75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08503-E1B4-FF77-8F5F-4EA41C808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E259-889D-D90C-EFA0-D0921C3B9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Textures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A blue square with black text&#10;&#10;AI-generated content may be incorrect.">
            <a:extLst>
              <a:ext uri="{FF2B5EF4-FFF2-40B4-BE49-F238E27FC236}">
                <a16:creationId xmlns:a16="http://schemas.microsoft.com/office/drawing/2014/main" id="{D379CEE2-D763-BE0B-9C1E-E1B3BAFF2F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6538" y="2303121"/>
            <a:ext cx="10462943" cy="1951637"/>
          </a:xfrm>
        </p:spPr>
      </p:pic>
    </p:spTree>
    <p:extLst>
      <p:ext uri="{BB962C8B-B14F-4D97-AF65-F5344CB8AC3E}">
        <p14:creationId xmlns:p14="http://schemas.microsoft.com/office/powerpoint/2010/main" val="2246651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9122EF-09B8-BD63-BAAE-C4EE32FE2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160BD-E9B4-FC42-6163-C02754BD4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Camera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Controls</a:t>
            </a:r>
            <a:b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altLang="zh-TW" sz="3600">
                <a:latin typeface="Lucida Grande" panose="020B0600040502020204" pitchFamily="34" charset="0"/>
                <a:cs typeface="Lucida Grande" panose="020B0600040502020204" pitchFamily="34" charset="0"/>
              </a:rPr>
              <a:t>Fixed</a:t>
            </a:r>
            <a:r>
              <a:rPr lang="zh-TW" altLang="en-US" sz="36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latin typeface="Lucida Grande" panose="020B0600040502020204" pitchFamily="34" charset="0"/>
                <a:cs typeface="Lucida Grande" panose="020B0600040502020204" pitchFamily="34" charset="0"/>
              </a:rPr>
              <a:t>Control</a:t>
            </a:r>
            <a:r>
              <a:rPr lang="zh-TW" altLang="en-US" sz="36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latin typeface="Lucida Grande" panose="020B0600040502020204" pitchFamily="34" charset="0"/>
                <a:cs typeface="Lucida Grande" panose="020B0600040502020204" pitchFamily="34" charset="0"/>
              </a:rPr>
              <a:t>+</a:t>
            </a:r>
            <a:r>
              <a:rPr lang="zh-TW" altLang="en-US" sz="36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latin typeface="Lucida Grande" panose="020B0600040502020204" pitchFamily="34" charset="0"/>
                <a:cs typeface="Lucida Grande" panose="020B0600040502020204" pitchFamily="34" charset="0"/>
              </a:rPr>
              <a:t>User</a:t>
            </a:r>
            <a:r>
              <a:rPr lang="zh-TW" altLang="en-US" sz="36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latin typeface="Lucida Grande" panose="020B0600040502020204" pitchFamily="34" charset="0"/>
                <a:cs typeface="Lucida Grande" panose="020B0600040502020204" pitchFamily="34" charset="0"/>
              </a:rPr>
              <a:t>Free</a:t>
            </a:r>
            <a:r>
              <a:rPr lang="zh-TW" altLang="en-US" sz="36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latin typeface="Lucida Grande" panose="020B0600040502020204" pitchFamily="34" charset="0"/>
                <a:cs typeface="Lucida Grande" panose="020B0600040502020204" pitchFamily="34" charset="0"/>
              </a:rPr>
              <a:t>Control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1B5DC65-D6B1-6703-9F8E-87BAB26D4C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508" y="1775280"/>
            <a:ext cx="7162955" cy="1240971"/>
          </a:xfrm>
        </p:spPr>
      </p:pic>
      <p:pic>
        <p:nvPicPr>
          <p:cNvPr id="7" name="Picture 6" descr="A green and tan land&#10;&#10;AI-generated content may be incorrect.">
            <a:extLst>
              <a:ext uri="{FF2B5EF4-FFF2-40B4-BE49-F238E27FC236}">
                <a16:creationId xmlns:a16="http://schemas.microsoft.com/office/drawing/2014/main" id="{83554B20-ECC2-6F91-29B4-521DE0AB2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100843"/>
            <a:ext cx="6037038" cy="360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893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01269-42E8-FBED-AAC8-2D1A94AA6F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6A272-51AB-A159-BF9B-48BE07235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Middle</a:t>
            </a:r>
            <a:r>
              <a:rPr lang="zh-TW" altLang="en-US" sz="5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Level</a:t>
            </a:r>
            <a:r>
              <a:rPr lang="zh-TW" altLang="en-US" sz="5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Requirements</a:t>
            </a:r>
            <a:endParaRPr lang="en-US" sz="54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CD22A-D793-F031-151E-EDCB5855B4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20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027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7B2061-5F21-1D91-3C09-9CF062CFF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4B0EB-FF22-321A-0D85-2AD67694F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604" y="5586257"/>
            <a:ext cx="11784563" cy="98249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2500">
                <a:latin typeface="Lucida Grande" panose="020B0600040502020204" pitchFamily="34" charset="0"/>
                <a:cs typeface="Lucida Grande" panose="020B0600040502020204" pitchFamily="34" charset="0"/>
              </a:rPr>
              <a:t>Object Interaction Animation</a:t>
            </a:r>
            <a:br>
              <a:rPr lang="en-US" sz="250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sz="2500">
                <a:latin typeface="Lucida Grande" panose="020B0600040502020204" pitchFamily="34" charset="0"/>
                <a:cs typeface="Lucida Grande" panose="020B0600040502020204" pitchFamily="34" charset="0"/>
              </a:rPr>
              <a:t>Objects responding to other objects’ movements</a:t>
            </a:r>
            <a:r>
              <a:rPr lang="en-US" altLang="zh-TW" sz="2500">
                <a:latin typeface="Lucida Grande" panose="020B0600040502020204" pitchFamily="34" charset="0"/>
                <a:cs typeface="Lucida Grande" panose="020B0600040502020204" pitchFamily="34" charset="0"/>
              </a:rPr>
              <a:t>:</a:t>
            </a:r>
            <a:r>
              <a:rPr lang="zh-TW" altLang="en-US" sz="25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500" b="1">
                <a:latin typeface="Lucida Grande" panose="020B0600040502020204" pitchFamily="34" charset="0"/>
                <a:cs typeface="Lucida Grande" panose="020B0600040502020204" pitchFamily="34" charset="0"/>
              </a:rPr>
              <a:t>Bald</a:t>
            </a:r>
            <a:r>
              <a:rPr lang="zh-TW" altLang="en-US" sz="2500" b="1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500" b="1">
                <a:latin typeface="Lucida Grande" panose="020B0600040502020204" pitchFamily="34" charset="0"/>
                <a:cs typeface="Lucida Grande" panose="020B0600040502020204" pitchFamily="34" charset="0"/>
              </a:rPr>
              <a:t>Eagles</a:t>
            </a:r>
            <a:r>
              <a:rPr lang="zh-TW" altLang="en-US" sz="2500" b="1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500" b="1">
                <a:latin typeface="Lucida Grande" panose="020B0600040502020204" pitchFamily="34" charset="0"/>
                <a:cs typeface="Lucida Grande" panose="020B0600040502020204" pitchFamily="34" charset="0"/>
              </a:rPr>
              <a:t>Chase</a:t>
            </a:r>
            <a:r>
              <a:rPr lang="zh-TW" altLang="en-US" sz="2500" b="1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500" b="1">
                <a:latin typeface="Lucida Grande" panose="020B0600040502020204" pitchFamily="34" charset="0"/>
                <a:cs typeface="Lucida Grande" panose="020B0600040502020204" pitchFamily="34" charset="0"/>
              </a:rPr>
              <a:t>Each</a:t>
            </a:r>
            <a:r>
              <a:rPr lang="zh-TW" altLang="en-US" sz="2500" b="1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500" b="1">
                <a:latin typeface="Lucida Grande" panose="020B0600040502020204" pitchFamily="34" charset="0"/>
                <a:cs typeface="Lucida Grande" panose="020B0600040502020204" pitchFamily="34" charset="0"/>
              </a:rPr>
              <a:t>Other</a:t>
            </a:r>
            <a:endParaRPr lang="en-US" sz="2500" b="1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4" name="Content Placeholder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A9E3BBDC-1D2C-2741-4FFC-D1735FE7BC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8697" b="5327"/>
          <a:stretch>
            <a:fillRect/>
          </a:stretch>
        </p:blipFill>
        <p:spPr>
          <a:xfrm>
            <a:off x="20" y="10"/>
            <a:ext cx="12191980" cy="527993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E76F6F3-F5F0-B26D-1B63-73AD0299B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5193518"/>
            <a:ext cx="12207200" cy="123363"/>
            <a:chOff x="-5025" y="6737718"/>
            <a:chExt cx="12207200" cy="1233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BC84BA2-BCC1-89D4-5592-8B2364E6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9C4FA24-7C12-A16B-31C2-89175017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1014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C3C640-F2A9-897B-5F28-7310D5B8B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FDEA7-062B-72B3-59DB-67C059770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86257"/>
            <a:ext cx="10212659" cy="80416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100">
                <a:latin typeface="Lucida Grande" panose="020B0600040502020204" pitchFamily="34" charset="0"/>
                <a:cs typeface="Lucida Grande" panose="020B0600040502020204" pitchFamily="34" charset="0"/>
              </a:rPr>
              <a:t>Object Interaction Animation</a:t>
            </a:r>
            <a:br>
              <a:rPr lang="en-US" sz="250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sz="2500">
                <a:latin typeface="Lucida Grande" panose="020B0600040502020204" pitchFamily="34" charset="0"/>
                <a:cs typeface="Lucida Grande" panose="020B0600040502020204" pitchFamily="34" charset="0"/>
              </a:rPr>
              <a:t>Synchronized movements showing relationships</a:t>
            </a:r>
          </a:p>
        </p:txBody>
      </p:sp>
      <p:pic>
        <p:nvPicPr>
          <p:cNvPr id="5" name="Content Placeholder 4" descr="A bird flying over a hill&#10;&#10;AI-generated content may be incorrect.">
            <a:extLst>
              <a:ext uri="{FF2B5EF4-FFF2-40B4-BE49-F238E27FC236}">
                <a16:creationId xmlns:a16="http://schemas.microsoft.com/office/drawing/2014/main" id="{7A33A1BE-A26C-2897-A852-D284DB281E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9074" b="6836"/>
          <a:stretch>
            <a:fillRect/>
          </a:stretch>
        </p:blipFill>
        <p:spPr>
          <a:xfrm>
            <a:off x="20" y="10"/>
            <a:ext cx="12191980" cy="527993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0E76F6F3-F5F0-B26D-1B63-73AD0299B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5193518"/>
            <a:ext cx="12207200" cy="123363"/>
            <a:chOff x="-5025" y="6737718"/>
            <a:chExt cx="12207200" cy="1233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BC84BA2-BCC1-89D4-5592-8B2364E6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9C4FA24-7C12-A16B-31C2-89175017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05544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1F752-1EEA-0B91-D6A0-3D7F9142D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0EF62-E5ED-E068-3A26-016F694B4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Object Interaction Animation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sz="3100">
                <a:latin typeface="Lucida Grande" panose="020B0600040502020204" pitchFamily="34" charset="0"/>
                <a:cs typeface="Lucida Grande" panose="020B0600040502020204" pitchFamily="34" charset="0"/>
              </a:rPr>
              <a:t>Sequential animations creating cause-and-effect narratives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7CCEEDA8-BF0F-1294-DE22-BCBEF2B60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6510" y="1690688"/>
            <a:ext cx="8324526" cy="4740028"/>
          </a:xfrm>
        </p:spPr>
      </p:pic>
    </p:spTree>
    <p:extLst>
      <p:ext uri="{BB962C8B-B14F-4D97-AF65-F5344CB8AC3E}">
        <p14:creationId xmlns:p14="http://schemas.microsoft.com/office/powerpoint/2010/main" val="1125541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264189-20F7-8B30-201B-E8638D16B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BD548-5084-E2A5-00B7-D2206A53A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Hierarchical Transformations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CBF66-D3EA-29FF-F7C9-18E79C185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351"/>
            <a:ext cx="10515600" cy="2326497"/>
          </a:xfrm>
        </p:spPr>
        <p:txBody>
          <a:bodyPr>
            <a:normAutofit lnSpcReduction="10000"/>
          </a:bodyPr>
          <a:lstStyle/>
          <a:p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Parent</a:t>
            </a:r>
          </a:p>
          <a:p>
            <a:pPr lvl="1"/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Base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Matrix</a:t>
            </a:r>
          </a:p>
          <a:p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Chilren</a:t>
            </a:r>
          </a:p>
          <a:p>
            <a:pPr lvl="1"/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Body</a:t>
            </a:r>
          </a:p>
          <a:p>
            <a:pPr lvl="1"/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Left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Wing</a:t>
            </a:r>
          </a:p>
          <a:p>
            <a:pPr lvl="1"/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Right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Wing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9" name="Picture 8" descr="A bird wing and wing with text&#10;&#10;AI-generated content may be incorrect.">
            <a:extLst>
              <a:ext uri="{FF2B5EF4-FFF2-40B4-BE49-F238E27FC236}">
                <a16:creationId xmlns:a16="http://schemas.microsoft.com/office/drawing/2014/main" id="{D52CE606-9CBE-C243-313A-E2B9DA651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724" y="4184368"/>
            <a:ext cx="3788229" cy="1211956"/>
          </a:xfrm>
          <a:prstGeom prst="rect">
            <a:avLst/>
          </a:prstGeom>
        </p:spPr>
      </p:pic>
      <p:pic>
        <p:nvPicPr>
          <p:cNvPr id="11" name="Picture 10" descr="A close up of a text&#10;&#10;AI-generated content may be incorrect.">
            <a:extLst>
              <a:ext uri="{FF2B5EF4-FFF2-40B4-BE49-F238E27FC236}">
                <a16:creationId xmlns:a16="http://schemas.microsoft.com/office/drawing/2014/main" id="{9F652411-4D9A-49DE-C9E8-65FA55D09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724" y="5396324"/>
            <a:ext cx="4599733" cy="737979"/>
          </a:xfrm>
          <a:prstGeom prst="rect">
            <a:avLst/>
          </a:prstGeom>
        </p:spPr>
      </p:pic>
      <p:pic>
        <p:nvPicPr>
          <p:cNvPr id="13" name="Picture 12" descr="A computer code with many colored text&#10;&#10;AI-generated content may be incorrect.">
            <a:extLst>
              <a:ext uri="{FF2B5EF4-FFF2-40B4-BE49-F238E27FC236}">
                <a16:creationId xmlns:a16="http://schemas.microsoft.com/office/drawing/2014/main" id="{2706DE70-066A-2E5E-2041-F003C3AF80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2981" y="1782965"/>
            <a:ext cx="6451815" cy="361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68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55563-8828-1F23-DEB6-88F022085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toon of a river and a bird flying over it&#10;&#10;AI-generated content may be incorrect.">
            <a:extLst>
              <a:ext uri="{FF2B5EF4-FFF2-40B4-BE49-F238E27FC236}">
                <a16:creationId xmlns:a16="http://schemas.microsoft.com/office/drawing/2014/main" id="{D415CCF8-6AFE-668C-A73F-6249B14AE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9874" y="0"/>
            <a:ext cx="1409648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51AAFB-59C6-A487-8B0F-C01B68933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Enhanced Lighting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940FA-D3B9-8D59-14B7-48CEA5AA9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Ambient Light + Directional Light + Point Lights</a:t>
            </a:r>
            <a:br>
              <a:rPr lang="en-US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>
              <a:solidFill>
                <a:schemeClr val="bg1"/>
              </a:solidFill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US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Material Lights (Terrain, Water)</a:t>
            </a:r>
            <a:br>
              <a:rPr lang="en-US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>
              <a:solidFill>
                <a:schemeClr val="bg1"/>
              </a:solidFill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US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Sunrise Dynamic Lights</a:t>
            </a:r>
          </a:p>
          <a:p>
            <a:endParaRPr lang="en-US">
              <a:solidFill>
                <a:schemeClr val="bg1"/>
              </a:solidFill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64664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1E63F2-DA89-3E55-A0F4-93E54FEABD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een land with a body of water&#10;&#10;AI-generated content may be incorrect.">
            <a:extLst>
              <a:ext uri="{FF2B5EF4-FFF2-40B4-BE49-F238E27FC236}">
                <a16:creationId xmlns:a16="http://schemas.microsoft.com/office/drawing/2014/main" id="{24793AD5-CA20-1494-7F27-8293E09C67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818" r="1281" b="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8C8276-16A8-37C9-81A7-13018BE0D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altLang="zh-TW" sz="4000">
                <a:latin typeface="Lucida Grande" panose="020B0600040502020204" pitchFamily="34" charset="0"/>
                <a:cs typeface="Lucida Grande" panose="020B0600040502020204" pitchFamily="34" charset="0"/>
              </a:rPr>
              <a:t>Visual</a:t>
            </a:r>
            <a:r>
              <a:rPr lang="zh-TW" altLang="en-US" sz="40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4000">
                <a:latin typeface="Lucida Grande" panose="020B0600040502020204" pitchFamily="34" charset="0"/>
                <a:cs typeface="Lucida Grande" panose="020B0600040502020204" pitchFamily="34" charset="0"/>
              </a:rPr>
              <a:t>Coherence</a:t>
            </a:r>
            <a:endParaRPr lang="en-US" sz="40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93B6A-DC53-7DA2-2018-A4CF703C8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altLang="zh-TW" sz="2000">
                <a:latin typeface="Lucida Grande" panose="020B0600040502020204" pitchFamily="34" charset="0"/>
                <a:cs typeface="Lucida Grande" panose="020B0600040502020204" pitchFamily="34" charset="0"/>
              </a:rPr>
              <a:t>The</a:t>
            </a:r>
            <a:r>
              <a:rPr lang="zh-TW" altLang="en-US" sz="20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000">
                <a:latin typeface="Lucida Grande" panose="020B0600040502020204" pitchFamily="34" charset="0"/>
                <a:cs typeface="Lucida Grande" panose="020B0600040502020204" pitchFamily="34" charset="0"/>
              </a:rPr>
              <a:t>Alaska</a:t>
            </a:r>
            <a:r>
              <a:rPr lang="zh-TW" altLang="en-US" sz="20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000">
                <a:latin typeface="Lucida Grande" panose="020B0600040502020204" pitchFamily="34" charset="0"/>
                <a:cs typeface="Lucida Grande" panose="020B0600040502020204" pitchFamily="34" charset="0"/>
              </a:rPr>
              <a:t>Village</a:t>
            </a:r>
            <a:endParaRPr lang="en-US" sz="200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endParaRPr lang="en-US" sz="20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743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C0D280-76C0-7AE5-13D4-3C64DB7DB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A335-257A-7754-808C-D6812859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Advanced</a:t>
            </a:r>
            <a:r>
              <a:rPr lang="zh-TW" altLang="en-US" sz="5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Level</a:t>
            </a:r>
            <a:r>
              <a:rPr lang="zh-TW" altLang="en-US" sz="5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Requirements</a:t>
            </a:r>
            <a:endParaRPr lang="en-US" sz="54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B9470-D212-A3B7-A0DB-ED5FDDA6BA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20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195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95786-D63D-CF10-86B0-8F7840B0E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Basic</a:t>
            </a:r>
            <a:r>
              <a:rPr lang="zh-TW" altLang="en-US" sz="5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Requirements</a:t>
            </a:r>
            <a:endParaRPr lang="en-US" sz="54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B72F2-B992-5E2E-2CDD-E2E8612AA2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20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1270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42DDA-AC22-4CF1-3925-CEEE6122AD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39905-C3A2-320A-86D5-A05926ADD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Advanced Visual Effects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(Any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2)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sz="3100">
                <a:latin typeface="Lucida Grande" panose="020B0600040502020204" pitchFamily="34" charset="0"/>
                <a:cs typeface="Lucida Grande" panose="020B0600040502020204" pitchFamily="34" charset="0"/>
              </a:rPr>
              <a:t>Fog </a:t>
            </a:r>
            <a:r>
              <a:rPr lang="en-US" altLang="zh-TW" sz="3100">
                <a:latin typeface="Lucida Grande" panose="020B0600040502020204" pitchFamily="34" charset="0"/>
                <a:cs typeface="Lucida Grande" panose="020B0600040502020204" pitchFamily="34" charset="0"/>
              </a:rPr>
              <a:t>and</a:t>
            </a:r>
            <a:r>
              <a:rPr lang="en-US" sz="3100">
                <a:latin typeface="Lucida Grande" panose="020B0600040502020204" pitchFamily="34" charset="0"/>
                <a:cs typeface="Lucida Grande" panose="020B0600040502020204" pitchFamily="34" charset="0"/>
              </a:rPr>
              <a:t> atmospheric effects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A green smoke coming out of a mountain&#10;&#10;AI-generated content may be incorrect.">
            <a:extLst>
              <a:ext uri="{FF2B5EF4-FFF2-40B4-BE49-F238E27FC236}">
                <a16:creationId xmlns:a16="http://schemas.microsoft.com/office/drawing/2014/main" id="{DE34FF0A-FC31-4EA0-2D4C-B71F837124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6272" y="1855209"/>
            <a:ext cx="9519455" cy="4351338"/>
          </a:xfrm>
        </p:spPr>
      </p:pic>
    </p:spTree>
    <p:extLst>
      <p:ext uri="{BB962C8B-B14F-4D97-AF65-F5344CB8AC3E}">
        <p14:creationId xmlns:p14="http://schemas.microsoft.com/office/powerpoint/2010/main" val="736405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AE6D5B-8EA3-2097-444B-F60DFEE13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23959-7EED-9E69-EE97-4EBA08DAE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Advanced Visual Effects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(Any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2)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altLang="zh-TW" sz="3100">
                <a:latin typeface="Lucida Grande" panose="020B0600040502020204" pitchFamily="34" charset="0"/>
                <a:cs typeface="Lucida Grande" panose="020B0600040502020204" pitchFamily="34" charset="0"/>
              </a:rPr>
              <a:t>Water</a:t>
            </a:r>
            <a:r>
              <a:rPr lang="zh-TW" altLang="en-US" sz="31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100">
                <a:latin typeface="Lucida Grande" panose="020B0600040502020204" pitchFamily="34" charset="0"/>
                <a:cs typeface="Lucida Grande" panose="020B0600040502020204" pitchFamily="34" charset="0"/>
              </a:rPr>
              <a:t>Reflection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A blue and green landscape&#10;&#10;AI-generated content may be incorrect.">
            <a:extLst>
              <a:ext uri="{FF2B5EF4-FFF2-40B4-BE49-F238E27FC236}">
                <a16:creationId xmlns:a16="http://schemas.microsoft.com/office/drawing/2014/main" id="{77959C43-25A6-0932-1ADE-B0C35BDC7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0909" y="2069191"/>
            <a:ext cx="6219105" cy="3100939"/>
          </a:xfrm>
        </p:spPr>
      </p:pic>
    </p:spTree>
    <p:extLst>
      <p:ext uri="{BB962C8B-B14F-4D97-AF65-F5344CB8AC3E}">
        <p14:creationId xmlns:p14="http://schemas.microsoft.com/office/powerpoint/2010/main" val="18210269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F14CA-931B-C5FA-6FA7-0F17916D1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2A719-8388-5F4D-4A20-7D7B52ADA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Storytelling Excellence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altLang="zh-TW" sz="3100">
                <a:latin typeface="Lucida Grande" panose="020B0600040502020204" pitchFamily="34" charset="0"/>
                <a:cs typeface="Lucida Grande" panose="020B0600040502020204" pitchFamily="34" charset="0"/>
              </a:rPr>
              <a:t>Clear narrative arc with beginning, middle, and end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A close up of a text&#10;&#10;AI-generated content may be incorrect.">
            <a:extLst>
              <a:ext uri="{FF2B5EF4-FFF2-40B4-BE49-F238E27FC236}">
                <a16:creationId xmlns:a16="http://schemas.microsoft.com/office/drawing/2014/main" id="{0479AE9C-AA86-0BD5-FCAF-B7D47B4E63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4639" y="2828403"/>
            <a:ext cx="4803840" cy="1440000"/>
          </a:xfrm>
        </p:spPr>
      </p:pic>
      <p:pic>
        <p:nvPicPr>
          <p:cNvPr id="7" name="Picture 6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09EF4441-444B-1FAD-02D9-E0657360F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211" y="2828403"/>
            <a:ext cx="4461428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4744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A8D050-F8E5-08A0-C59A-59130B1AF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A5AF7-9146-E566-1C0A-8E402E34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Storytelling Excellence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altLang="zh-TW" sz="3100">
                <a:latin typeface="Lucida Grande" panose="020B0600040502020204" pitchFamily="34" charset="0"/>
                <a:cs typeface="Lucida Grande" panose="020B0600040502020204" pitchFamily="34" charset="0"/>
              </a:rPr>
              <a:t>Visual storytelling through object behavior and interaction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30042740-4405-7EED-EC4A-1FDA098937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0355" y="1847217"/>
            <a:ext cx="8382000" cy="4140200"/>
          </a:xfrm>
        </p:spPr>
      </p:pic>
    </p:spTree>
    <p:extLst>
      <p:ext uri="{BB962C8B-B14F-4D97-AF65-F5344CB8AC3E}">
        <p14:creationId xmlns:p14="http://schemas.microsoft.com/office/powerpoint/2010/main" val="3104493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A80C5-2009-BD29-26D0-A7DD029B6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CCB49-9E02-71C3-5D61-B9681EC0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Storytelling Excellence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altLang="zh-TW" sz="3100">
                <a:latin typeface="Lucida Grande" panose="020B0600040502020204" pitchFamily="34" charset="0"/>
                <a:cs typeface="Lucida Grande" panose="020B0600040502020204" pitchFamily="34" charset="0"/>
              </a:rPr>
              <a:t>Effective use of pacing, timing, and dramatic moments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A silhouette of a plane flying over a hill&#10;&#10;AI-generated content may be incorrect.">
            <a:extLst>
              <a:ext uri="{FF2B5EF4-FFF2-40B4-BE49-F238E27FC236}">
                <a16:creationId xmlns:a16="http://schemas.microsoft.com/office/drawing/2014/main" id="{8F4EB5C1-AE68-012F-7333-856785C061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87312"/>
            <a:ext cx="5368544" cy="2880000"/>
          </a:xfrm>
        </p:spPr>
      </p:pic>
      <p:pic>
        <p:nvPicPr>
          <p:cNvPr id="7" name="Picture 6" descr="A green land with a river and birds&#10;&#10;AI-generated content may be incorrect.">
            <a:extLst>
              <a:ext uri="{FF2B5EF4-FFF2-40B4-BE49-F238E27FC236}">
                <a16:creationId xmlns:a16="http://schemas.microsoft.com/office/drawing/2014/main" id="{81EFE8BE-3BCE-374B-DFFF-9B60B6D57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744" y="2287312"/>
            <a:ext cx="5281533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7545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69727-ACE8-DD8D-2157-1243E5508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3FA29-4EDD-F7F2-0071-9E4766A64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Storytelling Excellence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altLang="zh-TW" sz="2700">
                <a:latin typeface="Lucida Grande" panose="020B0600040502020204" pitchFamily="34" charset="0"/>
                <a:cs typeface="Lucida Grande" panose="020B0600040502020204" pitchFamily="34" charset="0"/>
              </a:rPr>
              <a:t>Emotional impact or viewer engagement through visual composition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A bird flying over a green island&#10;&#10;AI-generated content may be incorrect.">
            <a:extLst>
              <a:ext uri="{FF2B5EF4-FFF2-40B4-BE49-F238E27FC236}">
                <a16:creationId xmlns:a16="http://schemas.microsoft.com/office/drawing/2014/main" id="{E331BA15-48EE-E581-CBB9-0E9C562F3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7133" y="2166516"/>
            <a:ext cx="4989365" cy="2880000"/>
          </a:xfrm>
        </p:spPr>
      </p:pic>
      <p:pic>
        <p:nvPicPr>
          <p:cNvPr id="7" name="Picture 6" descr="Two birds flying over a green flag&#10;&#10;AI-generated content may be incorrect.">
            <a:extLst>
              <a:ext uri="{FF2B5EF4-FFF2-40B4-BE49-F238E27FC236}">
                <a16:creationId xmlns:a16="http://schemas.microsoft.com/office/drawing/2014/main" id="{1A21A263-D225-9416-761C-CED77BE9B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400" y="2166516"/>
            <a:ext cx="441485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4741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3E996-C4D6-49CF-A16C-5CEE76ED4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DDA37-91FF-D6B9-085F-5B4F5FF4F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Interactivity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(Any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2)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altLang="zh-TW" sz="2700">
                <a:latin typeface="Lucida Grande" panose="020B0600040502020204" pitchFamily="34" charset="0"/>
                <a:cs typeface="Lucida Grande" panose="020B0600040502020204" pitchFamily="34" charset="0"/>
              </a:rPr>
              <a:t>Interactive camera controls (fly-through, object focus)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D6F01DD6-D55C-6487-9BF4-8AA8F1646E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0266" y="2245859"/>
            <a:ext cx="4755734" cy="2880000"/>
          </a:xfrm>
        </p:spPr>
      </p:pic>
      <p:pic>
        <p:nvPicPr>
          <p:cNvPr id="7" name="Picture 6" descr="Two eagles flying in the sky&#10;&#10;AI-generated content may be incorrect.">
            <a:extLst>
              <a:ext uri="{FF2B5EF4-FFF2-40B4-BE49-F238E27FC236}">
                <a16:creationId xmlns:a16="http://schemas.microsoft.com/office/drawing/2014/main" id="{66461F32-1630-D23F-755C-25AF06DE5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45859"/>
            <a:ext cx="4530555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3344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C26D4-0033-458A-5315-FC6345408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A8E31-C2CB-E7BE-268C-0E478E631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Interactivity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(Any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2)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altLang="zh-TW" sz="2700">
                <a:latin typeface="Lucida Grande" panose="020B0600040502020204" pitchFamily="34" charset="0"/>
                <a:cs typeface="Lucida Grande" panose="020B0600040502020204" pitchFamily="34" charset="0"/>
              </a:rPr>
              <a:t>Time control (pause, speed adjustment, rewind)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FE3FB50-098C-9021-F3A1-675ACFA619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1250" y="2799832"/>
            <a:ext cx="9969500" cy="1612900"/>
          </a:xfrm>
        </p:spPr>
      </p:pic>
    </p:spTree>
    <p:extLst>
      <p:ext uri="{BB962C8B-B14F-4D97-AF65-F5344CB8AC3E}">
        <p14:creationId xmlns:p14="http://schemas.microsoft.com/office/powerpoint/2010/main" val="3396045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E1CF5-B7EE-A0AC-9079-C45DE912A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8F56A-B0AF-C7EC-5760-AC003E168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Bonus</a:t>
            </a:r>
            <a:r>
              <a:rPr lang="zh-TW" altLang="en-US" sz="5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Mark</a:t>
            </a:r>
            <a:r>
              <a:rPr lang="zh-TW" altLang="en-US" sz="5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Requirements</a:t>
            </a:r>
            <a:endParaRPr lang="en-US" sz="54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8EA6FA-C5E3-A392-104B-E45890C624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20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7339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6D84D8-D13A-DFC2-EA6F-149CF1BA8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BCBC88-8696-777F-5D43-8F7D43170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 fontScale="90000"/>
          </a:bodyPr>
          <a:lstStyle/>
          <a:p>
            <a:r>
              <a:rPr lang="en-US" sz="3100">
                <a:latin typeface="Lucida Grande" panose="020B0600040502020204" pitchFamily="34" charset="0"/>
                <a:cs typeface="Lucida Grande" panose="020B0600040502020204" pitchFamily="34" charset="0"/>
              </a:rPr>
              <a:t>3D Character Animation</a:t>
            </a:r>
            <a:br>
              <a:rPr lang="en-US" sz="310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altLang="zh-TW" sz="3100">
                <a:latin typeface="Lucida Grande" panose="020B0600040502020204" pitchFamily="34" charset="0"/>
                <a:cs typeface="Lucida Grande" panose="020B0600040502020204" pitchFamily="34" charset="0"/>
              </a:rPr>
              <a:t>3D</a:t>
            </a:r>
            <a:r>
              <a:rPr lang="zh-TW" altLang="en-US" sz="31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100">
                <a:latin typeface="Lucida Grande" panose="020B0600040502020204" pitchFamily="34" charset="0"/>
                <a:cs typeface="Lucida Grande" panose="020B0600040502020204" pitchFamily="34" charset="0"/>
              </a:rPr>
              <a:t>Bald</a:t>
            </a:r>
            <a:r>
              <a:rPr lang="zh-TW" altLang="en-US" sz="31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100">
                <a:latin typeface="Lucida Grande" panose="020B0600040502020204" pitchFamily="34" charset="0"/>
                <a:cs typeface="Lucida Grande" panose="020B0600040502020204" pitchFamily="34" charset="0"/>
              </a:rPr>
              <a:t>Eagle</a:t>
            </a:r>
            <a:endParaRPr lang="en-US" sz="31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F92B6-16E4-D4C3-CD93-8236D76E8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A</a:t>
            </a:r>
            <a:r>
              <a:rPr 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rticulated body parts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: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Body,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Left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Wing,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Right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Wing</a:t>
            </a:r>
            <a:endParaRPr lang="en-US" sz="180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H</a:t>
            </a:r>
            <a:r>
              <a:rPr 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ierarchical skeletal structure</a:t>
            </a:r>
          </a:p>
          <a:p>
            <a:pPr lvl="1"/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Parent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(Base)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→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Children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(Body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parts)</a:t>
            </a:r>
          </a:p>
          <a:p>
            <a:r>
              <a:rPr 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2 distinct character animations</a:t>
            </a:r>
          </a:p>
          <a:p>
            <a:pPr lvl="1"/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Gliding,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Flapping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flight</a:t>
            </a:r>
          </a:p>
          <a:p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Our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story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is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about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two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bald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eagles</a:t>
            </a:r>
          </a:p>
          <a:p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Original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model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generated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by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AI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→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manually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refine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/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split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/</a:t>
            </a:r>
            <a:r>
              <a:rPr lang="zh-TW" altLang="en-US" sz="18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latin typeface="Lucida Grande" panose="020B0600040502020204" pitchFamily="34" charset="0"/>
                <a:cs typeface="Lucida Grande" panose="020B0600040502020204" pitchFamily="34" charset="0"/>
              </a:rPr>
              <a:t>post-processing</a:t>
            </a:r>
            <a:endParaRPr lang="en-US" sz="18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7" name="Picture 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19E24C38-64F4-8D22-125D-44AC19D0A7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1529" b="-1"/>
          <a:stretch>
            <a:fillRect/>
          </a:stretch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8048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een land with a bird flying over it&#10;&#10;AI-generated content may be incorrect.">
            <a:extLst>
              <a:ext uri="{FF2B5EF4-FFF2-40B4-BE49-F238E27FC236}">
                <a16:creationId xmlns:a16="http://schemas.microsoft.com/office/drawing/2014/main" id="{0C94FE87-A8E4-F7BA-D459-C8E2332E01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425" r="-1" b="12606"/>
          <a:stretch>
            <a:fillRect/>
          </a:stretch>
        </p:blipFill>
        <p:spPr>
          <a:xfrm>
            <a:off x="-1" y="10"/>
            <a:ext cx="12228129" cy="4666928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2987478"/>
            <a:ext cx="12228128" cy="1828800"/>
            <a:chOff x="-305" y="2987478"/>
            <a:chExt cx="12188952" cy="18288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827F1A2-6510-6EAC-7A88-080293FF7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51037"/>
            <a:ext cx="5021782" cy="1509931"/>
          </a:xfrm>
        </p:spPr>
        <p:txBody>
          <a:bodyPr>
            <a:normAutofit fontScale="90000"/>
          </a:bodyPr>
          <a:lstStyle/>
          <a:p>
            <a:r>
              <a:rPr lang="en-US" sz="31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Basic Scene Setup</a:t>
            </a:r>
            <a:br>
              <a:rPr lang="en-US" sz="31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sz="31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Implement a ground plane or environmental 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83EC3-8C74-6ADC-0407-AA58A49E2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247" y="4551037"/>
            <a:ext cx="4926411" cy="1509935"/>
          </a:xfrm>
        </p:spPr>
        <p:txBody>
          <a:bodyPr anchor="ctr">
            <a:normAutofit/>
          </a:bodyPr>
          <a:lstStyle/>
          <a:p>
            <a:r>
              <a:rPr lang="en-US" altLang="zh-TW" sz="18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Our</a:t>
            </a:r>
            <a:r>
              <a:rPr lang="zh-TW" altLang="en-US" sz="18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ground</a:t>
            </a:r>
            <a:r>
              <a:rPr lang="zh-TW" altLang="en-US" sz="18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plane</a:t>
            </a:r>
            <a:r>
              <a:rPr lang="zh-TW" altLang="en-US" sz="18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is</a:t>
            </a:r>
            <a:r>
              <a:rPr lang="zh-TW" altLang="en-US" sz="18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the</a:t>
            </a:r>
            <a:r>
              <a:rPr lang="zh-TW" altLang="en-US" sz="18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1800">
                <a:solidFill>
                  <a:schemeClr val="tx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terrain.</a:t>
            </a:r>
            <a:endParaRPr lang="en-US" sz="1800">
              <a:solidFill>
                <a:schemeClr val="tx2"/>
              </a:solidFill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476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7F9C3-54D8-61C0-5FFC-7A789C7CC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0C188-EAA8-C4F5-243C-6196478AB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Advanced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T</a:t>
            </a:r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DE5-2818-2933-E1A2-1C64B4D39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Shadow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effect</a:t>
            </a:r>
          </a:p>
          <a:p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Water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ripple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Picture 4" descr="A cartoon of a river with birds and hills&#10;&#10;AI-generated content may be incorrect.">
            <a:extLst>
              <a:ext uri="{FF2B5EF4-FFF2-40B4-BE49-F238E27FC236}">
                <a16:creationId xmlns:a16="http://schemas.microsoft.com/office/drawing/2014/main" id="{3D48AAEA-B4DF-CA03-98CF-2F4B5FBEF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249" y="2802745"/>
            <a:ext cx="6814883" cy="31876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C7748F-3A35-51F6-17F3-8F9CE3AE6DFC}"/>
              </a:ext>
            </a:extLst>
          </p:cNvPr>
          <p:cNvSpPr/>
          <p:nvPr/>
        </p:nvSpPr>
        <p:spPr>
          <a:xfrm>
            <a:off x="9386596" y="3331028"/>
            <a:ext cx="1856792" cy="5784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824551-658A-F69B-762B-A0B26DDB630F}"/>
              </a:ext>
            </a:extLst>
          </p:cNvPr>
          <p:cNvSpPr/>
          <p:nvPr/>
        </p:nvSpPr>
        <p:spPr>
          <a:xfrm>
            <a:off x="4472474" y="3429000"/>
            <a:ext cx="1527110" cy="7977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927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3F0BC-3CE6-D448-CA1F-1400298AE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81DE3-4AFA-F6AB-73B0-BD8D4D22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5400">
                <a:latin typeface="Lucida Grande" panose="020B0600040502020204" pitchFamily="34" charset="0"/>
                <a:cs typeface="Lucida Grande" panose="020B0600040502020204" pitchFamily="34" charset="0"/>
              </a:rPr>
              <a:t>Thanks</a:t>
            </a:r>
            <a:endParaRPr lang="en-US" sz="54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B55092-B83E-7F21-9F6D-AF907765D9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20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747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6C86BF-8E34-19DF-5382-595CCD62A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681C32C-7AFC-4BB3-9088-65CBDFC5D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9D87B2-110B-2179-653D-8D9F5640F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275" y="4583953"/>
            <a:ext cx="4685857" cy="1465973"/>
          </a:xfrm>
        </p:spPr>
        <p:txBody>
          <a:bodyPr anchor="t">
            <a:normAutofit/>
          </a:bodyPr>
          <a:lstStyle/>
          <a:p>
            <a:r>
              <a:rPr lang="en-US" sz="3100">
                <a:latin typeface="Lucida Grande" panose="020B0600040502020204" pitchFamily="34" charset="0"/>
                <a:cs typeface="Lucida Grande" panose="020B0600040502020204" pitchFamily="34" charset="0"/>
              </a:rPr>
              <a:t>Basic Scene Setup</a:t>
            </a:r>
            <a:br>
              <a:rPr lang="en-US" sz="310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sz="3100">
                <a:latin typeface="Lucida Grande" panose="020B0600040502020204" pitchFamily="34" charset="0"/>
                <a:cs typeface="Lucida Grande" panose="020B0600040502020204" pitchFamily="34" charset="0"/>
              </a:rPr>
              <a:t>Add background elements</a:t>
            </a:r>
          </a:p>
        </p:txBody>
      </p:sp>
      <p:pic>
        <p:nvPicPr>
          <p:cNvPr id="5" name="Picture 4" descr="A water next to a mountain&#10;&#10;AI-generated content may be incorrect.">
            <a:extLst>
              <a:ext uri="{FF2B5EF4-FFF2-40B4-BE49-F238E27FC236}">
                <a16:creationId xmlns:a16="http://schemas.microsoft.com/office/drawing/2014/main" id="{FDC3EEEC-8FB9-0723-05AB-BEF37CEC03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3900"/>
          <a:stretch>
            <a:fillRect/>
          </a:stretch>
        </p:blipFill>
        <p:spPr>
          <a:xfrm>
            <a:off x="20" y="432"/>
            <a:ext cx="12191980" cy="424475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952AF-271C-572E-5568-7095976E0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83953"/>
            <a:ext cx="5638800" cy="1465973"/>
          </a:xfrm>
        </p:spPr>
        <p:txBody>
          <a:bodyPr>
            <a:normAutofit/>
          </a:bodyPr>
          <a:lstStyle/>
          <a:p>
            <a:r>
              <a:rPr lang="en-US" altLang="zh-TW" sz="2000">
                <a:latin typeface="Lucida Grande" panose="020B0600040502020204" pitchFamily="34" charset="0"/>
                <a:cs typeface="Lucida Grande" panose="020B0600040502020204" pitchFamily="34" charset="0"/>
              </a:rPr>
              <a:t>Dynamic</a:t>
            </a:r>
            <a:r>
              <a:rPr lang="zh-TW" altLang="en-US" sz="20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000">
                <a:latin typeface="Lucida Grande" panose="020B0600040502020204" pitchFamily="34" charset="0"/>
                <a:cs typeface="Lucida Grande" panose="020B0600040502020204" pitchFamily="34" charset="0"/>
              </a:rPr>
              <a:t>sky</a:t>
            </a:r>
            <a:r>
              <a:rPr lang="zh-TW" altLang="en-US" sz="20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000">
                <a:latin typeface="Lucida Grande" panose="020B0600040502020204" pitchFamily="34" charset="0"/>
                <a:cs typeface="Lucida Grande" panose="020B0600040502020204" pitchFamily="34" charset="0"/>
              </a:rPr>
              <a:t>color</a:t>
            </a:r>
            <a:r>
              <a:rPr lang="zh-TW" altLang="en-US" sz="20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000">
                <a:latin typeface="Lucida Grande" panose="020B0600040502020204" pitchFamily="34" charset="0"/>
                <a:cs typeface="Lucida Grande" panose="020B0600040502020204" pitchFamily="34" charset="0"/>
              </a:rPr>
              <a:t>change</a:t>
            </a:r>
            <a:r>
              <a:rPr lang="zh-TW" altLang="en-US" sz="20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000">
                <a:latin typeface="Lucida Grande" panose="020B0600040502020204" pitchFamily="34" charset="0"/>
                <a:cs typeface="Lucida Grande" panose="020B0600040502020204" pitchFamily="34" charset="0"/>
              </a:rPr>
              <a:t>(sunrise</a:t>
            </a:r>
            <a:r>
              <a:rPr lang="zh-TW" altLang="en-US" sz="20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000">
                <a:latin typeface="Lucida Grande" panose="020B0600040502020204" pitchFamily="34" charset="0"/>
                <a:cs typeface="Lucida Grande" panose="020B0600040502020204" pitchFamily="34" charset="0"/>
              </a:rPr>
              <a:t>animation)</a:t>
            </a:r>
          </a:p>
          <a:p>
            <a:r>
              <a:rPr lang="en-US" altLang="zh-TW" sz="2000">
                <a:latin typeface="Lucida Grande" panose="020B0600040502020204" pitchFamily="34" charset="0"/>
                <a:cs typeface="Lucida Grande" panose="020B0600040502020204" pitchFamily="34" charset="0"/>
              </a:rPr>
              <a:t>Fog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9C0ED0-69DE-4C31-A5CF-E2A46FD30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42B8BD-40AF-488E-8A79-D7256C9172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91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F15FFB-6FA9-728C-84A1-B932D8B66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een land with a body of water&#10;&#10;AI-generated content may be incorrect.">
            <a:extLst>
              <a:ext uri="{FF2B5EF4-FFF2-40B4-BE49-F238E27FC236}">
                <a16:creationId xmlns:a16="http://schemas.microsoft.com/office/drawing/2014/main" id="{86EA5A23-6F8F-FA60-13FF-9422DD35A4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818" r="1281" b="1"/>
          <a:stretch>
            <a:fillRect/>
          </a:stretch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478E77-E6D3-911F-560F-46881233F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>
                <a:latin typeface="Lucida Grande" panose="020B0600040502020204" pitchFamily="34" charset="0"/>
                <a:cs typeface="Lucida Grande" panose="020B0600040502020204" pitchFamily="34" charset="0"/>
              </a:rPr>
              <a:t>Basic Scene Setup</a:t>
            </a:r>
            <a:br>
              <a:rPr lang="en-US" sz="280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sz="2800">
                <a:latin typeface="Lucida Grande" panose="020B0600040502020204" pitchFamily="34" charset="0"/>
                <a:cs typeface="Lucida Grande" panose="020B0600040502020204" pitchFamily="34" charset="0"/>
              </a:rPr>
              <a:t>Position objects thoughtfully to compose</a:t>
            </a:r>
            <a:r>
              <a:rPr lang="en-US" altLang="zh-TW" sz="2800">
                <a:latin typeface="Lucida Grande" panose="020B0600040502020204" pitchFamily="34" charset="0"/>
                <a:cs typeface="Lucida Grande" panose="020B0600040502020204" pitchFamily="34" charset="0"/>
              </a:rPr>
              <a:t> the</a:t>
            </a:r>
            <a:r>
              <a:rPr lang="en-US" sz="2800">
                <a:latin typeface="Lucida Grande" panose="020B0600040502020204" pitchFamily="34" charset="0"/>
                <a:cs typeface="Lucida Grande" panose="020B0600040502020204" pitchFamily="34" charset="0"/>
              </a:rPr>
              <a:t>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B51A0-C025-4CDA-7A02-B3ACA8DB6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229" y="4629234"/>
            <a:ext cx="3973386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We designed an Alaska Village with Houses, Grass Lawns, and</a:t>
            </a:r>
            <a:r>
              <a:rPr lang="zh-TW" altLang="en-US" sz="2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Street</a:t>
            </a:r>
            <a:r>
              <a:rPr lang="zh-TW" altLang="en-US" sz="2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Lamps</a:t>
            </a:r>
            <a:r>
              <a:rPr lang="zh-TW" altLang="en-US" sz="2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(</a:t>
            </a:r>
            <a:r>
              <a:rPr lang="en-US" altLang="zh-TW" sz="2400" i="1">
                <a:latin typeface="Lucida Grande" panose="020B0600040502020204" pitchFamily="34" charset="0"/>
                <a:cs typeface="Lucida Grande" panose="020B0600040502020204" pitchFamily="34" charset="0"/>
              </a:rPr>
              <a:t>Lamptrees</a:t>
            </a:r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)</a:t>
            </a:r>
            <a:endParaRPr lang="en-US" sz="2400" i="1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552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A3C19-CD1C-CEF8-10E6-A138F180A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1922F-AA3A-B764-98C6-3E2E40879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Basic Animation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sz="3600">
                <a:latin typeface="Lucida Grande" panose="020B0600040502020204" pitchFamily="34" charset="0"/>
                <a:cs typeface="Lucida Grande" panose="020B0600040502020204" pitchFamily="34" charset="0"/>
              </a:rPr>
              <a:t>Translation (moving objects through space)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5" name="Content Placeholder 4" descr="Birds flying in the sky&#10;&#10;AI-generated content may be incorrect.">
            <a:extLst>
              <a:ext uri="{FF2B5EF4-FFF2-40B4-BE49-F238E27FC236}">
                <a16:creationId xmlns:a16="http://schemas.microsoft.com/office/drawing/2014/main" id="{CA4C3487-50F6-6C20-954C-F4D3A6E4CC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3851" y="2046583"/>
            <a:ext cx="7200900" cy="34925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6AD9E1-EE1A-0694-6F0C-2C62026FAE15}"/>
              </a:ext>
            </a:extLst>
          </p:cNvPr>
          <p:cNvSpPr txBox="1"/>
          <p:nvPr/>
        </p:nvSpPr>
        <p:spPr>
          <a:xfrm>
            <a:off x="3474182" y="5642699"/>
            <a:ext cx="50802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Two</a:t>
            </a:r>
            <a:r>
              <a:rPr lang="zh-TW" altLang="en-US" sz="2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bald</a:t>
            </a:r>
            <a:r>
              <a:rPr lang="zh-TW" altLang="en-US" sz="2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eagles</a:t>
            </a:r>
            <a:r>
              <a:rPr lang="zh-TW" altLang="en-US" sz="2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glide</a:t>
            </a:r>
            <a:r>
              <a:rPr lang="zh-TW" altLang="en-US" sz="2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in</a:t>
            </a:r>
            <a:r>
              <a:rPr lang="zh-TW" altLang="en-US" sz="2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the</a:t>
            </a:r>
            <a:r>
              <a:rPr lang="zh-TW" altLang="en-US" sz="2400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2400">
                <a:latin typeface="Lucida Grande" panose="020B0600040502020204" pitchFamily="34" charset="0"/>
                <a:cs typeface="Lucida Grande" panose="020B0600040502020204" pitchFamily="34" charset="0"/>
              </a:rPr>
              <a:t>fog.</a:t>
            </a:r>
            <a:endParaRPr lang="en-US" sz="240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438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38E7A-284D-5800-FB4B-DDB699809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46598-5DB0-C32D-0562-0CA9E1537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Basic Animation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sz="3600">
                <a:latin typeface="Lucida Grande" panose="020B0600040502020204" pitchFamily="34" charset="0"/>
                <a:cs typeface="Lucida Grande" panose="020B0600040502020204" pitchFamily="34" charset="0"/>
              </a:rPr>
              <a:t>Rotation (spinning, orbiting, or turning objects)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8F5868-8D9F-2D49-7037-95B2FE161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97694" cy="4351338"/>
          </a:xfrm>
        </p:spPr>
        <p:txBody>
          <a:bodyPr/>
          <a:lstStyle/>
          <a:p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The bald eagles circle around the center of the scene, chasing each other.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8" name="Content Placeholder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44D29D97-4D97-DBF9-E708-D18459EAE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1153" y="2905018"/>
            <a:ext cx="6287397" cy="318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98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0C135-41DD-F4F8-B282-93DB169DF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47938-3640-5A96-8C1E-50F4A8768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Basic Animation</a:t>
            </a:r>
            <a:b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sz="3600">
                <a:latin typeface="Lucida Grande" panose="020B0600040502020204" pitchFamily="34" charset="0"/>
                <a:cs typeface="Lucida Grande" panose="020B0600040502020204" pitchFamily="34" charset="0"/>
              </a:rPr>
              <a:t>Scaling (growing, shrinking, or pulsating objects)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2DA89-1F9E-8019-784E-2F496390D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We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s</a:t>
            </a:r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cal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e</a:t>
            </a:r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 the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bald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eagle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wings</a:t>
            </a:r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 along the </a:t>
            </a:r>
            <a:r>
              <a:rPr lang="en-US" i="1">
                <a:latin typeface="Lucida Grande" panose="020B0600040502020204" pitchFamily="34" charset="0"/>
                <a:cs typeface="Lucida Grande" panose="020B0600040502020204" pitchFamily="34" charset="0"/>
              </a:rPr>
              <a:t>X</a:t>
            </a:r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-axis. </a:t>
            </a:r>
          </a:p>
          <a:p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In the code, we use the variable 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xCompressRatio</a:t>
            </a:r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 ∈ [0, 1]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to represent the amount of </a:t>
            </a:r>
            <a:r>
              <a:rPr lang="en-US" i="1">
                <a:latin typeface="Lucida Grande" panose="020B0600040502020204" pitchFamily="34" charset="0"/>
                <a:cs typeface="Lucida Grande" panose="020B0600040502020204" pitchFamily="34" charset="0"/>
              </a:rPr>
              <a:t>X</a:t>
            </a:r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-axis compression applied to both wings. </a:t>
            </a:r>
          </a:p>
          <a:p>
            <a:r>
              <a:rPr lang="en-US" b="1">
                <a:latin typeface="Lucida Grande" panose="020B0600040502020204" pitchFamily="34" charset="0"/>
                <a:cs typeface="Lucida Grande" panose="020B0600040502020204" pitchFamily="34" charset="0"/>
              </a:rPr>
              <a:t>When the wings flap,</a:t>
            </a:r>
            <a:r>
              <a:rPr lang="zh-TW" altLang="en-US" b="1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their positions are scaled according to 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xCompressRatio</a:t>
            </a:r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, which naturally moves the wings closer</a:t>
            </a:r>
            <a:r>
              <a:rPr lang="zh-TW" altLang="en-US"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>
                <a:latin typeface="Lucida Grande" panose="020B0600040502020204" pitchFamily="34" charset="0"/>
                <a:cs typeface="Lucida Grande" panose="020B0600040502020204" pitchFamily="34" charset="0"/>
              </a:rPr>
              <a:t>to the center and thus closer to the body, making gaps less likely to appear</a:t>
            </a:r>
            <a:r>
              <a:rPr lang="en-US" altLang="zh-TW">
                <a:latin typeface="Lucida Grande" panose="020B0600040502020204" pitchFamily="34" charset="0"/>
                <a:cs typeface="Lucida Grande" panose="020B0600040502020204" pitchFamily="34" charset="0"/>
              </a:rPr>
              <a:t>.</a:t>
            </a:r>
            <a:endParaRPr lang="en-US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448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50C5F-1D34-0024-9FE6-543542C80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5BE53E3D-FFBE-3E53-9F29-6D0BFB28C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86409" y="0"/>
            <a:ext cx="15203927" cy="71171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9DB42A-0CF4-78E1-5AEF-5DFDA887C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992" y="499310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zh-TW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Lighting</a:t>
            </a:r>
            <a:r>
              <a:rPr lang="zh-TW" altLang="en-US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&amp;</a:t>
            </a:r>
            <a:r>
              <a:rPr lang="zh-TW" altLang="en-US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Shading</a:t>
            </a:r>
            <a:br>
              <a:rPr lang="en-US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</a:br>
            <a:r>
              <a:rPr lang="en-US" altLang="zh-TW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Ambient</a:t>
            </a:r>
            <a:r>
              <a:rPr lang="zh-TW" altLang="en-US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Light</a:t>
            </a:r>
            <a:r>
              <a:rPr lang="zh-TW" altLang="en-US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+</a:t>
            </a:r>
            <a:r>
              <a:rPr lang="zh-TW" altLang="en-US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Directional</a:t>
            </a:r>
            <a:r>
              <a:rPr lang="zh-TW" altLang="en-US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Light</a:t>
            </a:r>
            <a:r>
              <a:rPr lang="zh-TW" altLang="en-US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+</a:t>
            </a:r>
            <a:r>
              <a:rPr lang="zh-TW" altLang="en-US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Point</a:t>
            </a:r>
            <a:r>
              <a:rPr lang="zh-TW" altLang="en-US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</a:t>
            </a:r>
            <a:r>
              <a:rPr lang="en-US" altLang="zh-TW" sz="3600">
                <a:solidFill>
                  <a:schemeClr val="bg1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Lights</a:t>
            </a:r>
            <a:endParaRPr lang="en-US">
              <a:solidFill>
                <a:schemeClr val="bg1"/>
              </a:solidFill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64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480</Words>
  <Application>Microsoft Macintosh PowerPoint</Application>
  <PresentationFormat>Widescreen</PresentationFormat>
  <Paragraphs>61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Aptos</vt:lpstr>
      <vt:lpstr>Aptos Display</vt:lpstr>
      <vt:lpstr>Arial</vt:lpstr>
      <vt:lpstr>Calibri</vt:lpstr>
      <vt:lpstr>Courier New</vt:lpstr>
      <vt:lpstr>Lucida Grande</vt:lpstr>
      <vt:lpstr>Office Theme</vt:lpstr>
      <vt:lpstr>Bald Eagle Village A Computer Graphics Project</vt:lpstr>
      <vt:lpstr>Basic Requirements</vt:lpstr>
      <vt:lpstr>Basic Scene Setup Implement a ground plane or environmental base</vt:lpstr>
      <vt:lpstr>Basic Scene Setup Add background elements</vt:lpstr>
      <vt:lpstr>Basic Scene Setup Position objects thoughtfully to compose the scene</vt:lpstr>
      <vt:lpstr>Basic Animation Translation (moving objects through space)</vt:lpstr>
      <vt:lpstr>Basic Animation Rotation (spinning, orbiting, or turning objects)</vt:lpstr>
      <vt:lpstr>Basic Animation Scaling (growing, shrinking, or pulsating objects)</vt:lpstr>
      <vt:lpstr>Lighting &amp; Shading Ambient Light + Directional Light + Point Lights</vt:lpstr>
      <vt:lpstr>Textures</vt:lpstr>
      <vt:lpstr>Camera Controls Fixed Control + User Free Control</vt:lpstr>
      <vt:lpstr>Middle Level Requirements</vt:lpstr>
      <vt:lpstr>Object Interaction Animation Objects responding to other objects’ movements: Bald Eagles Chase Each Other</vt:lpstr>
      <vt:lpstr>Object Interaction Animation Synchronized movements showing relationships</vt:lpstr>
      <vt:lpstr>Object Interaction Animation Sequential animations creating cause-and-effect narratives</vt:lpstr>
      <vt:lpstr>Hierarchical Transformations</vt:lpstr>
      <vt:lpstr>Enhanced Lighting</vt:lpstr>
      <vt:lpstr>Visual Coherence</vt:lpstr>
      <vt:lpstr>Advanced Level Requirements</vt:lpstr>
      <vt:lpstr>Advanced Visual Effects (Any 2) Fog and atmospheric effects</vt:lpstr>
      <vt:lpstr>Advanced Visual Effects (Any 2) Water Reflection</vt:lpstr>
      <vt:lpstr>Storytelling Excellence Clear narrative arc with beginning, middle, and end</vt:lpstr>
      <vt:lpstr>Storytelling Excellence Visual storytelling through object behavior and interaction</vt:lpstr>
      <vt:lpstr>Storytelling Excellence Effective use of pacing, timing, and dramatic moments</vt:lpstr>
      <vt:lpstr>Storytelling Excellence Emotional impact or viewer engagement through visual composition</vt:lpstr>
      <vt:lpstr>Interactivity (Any 2) Interactive camera controls (fly-through, object focus)</vt:lpstr>
      <vt:lpstr>Interactivity (Any 2) Time control (pause, speed adjustment, rewind)</vt:lpstr>
      <vt:lpstr>Bonus Mark Requirements</vt:lpstr>
      <vt:lpstr>3D Character Animation 3D Bald Eagle</vt:lpstr>
      <vt:lpstr>Advanced Techniques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YANG, frank xikun [Student]</dc:creator>
  <cp:lastModifiedBy>YANG, frank xikun [Student]</cp:lastModifiedBy>
  <cp:revision>1</cp:revision>
  <dcterms:created xsi:type="dcterms:W3CDTF">2025-11-29T13:40:41Z</dcterms:created>
  <dcterms:modified xsi:type="dcterms:W3CDTF">2025-11-29T15:26:50Z</dcterms:modified>
</cp:coreProperties>
</file>

<file path=docProps/thumbnail.jpeg>
</file>